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1" r:id="rId3"/>
    <p:sldId id="308" r:id="rId4"/>
    <p:sldId id="321" r:id="rId5"/>
    <p:sldId id="313" r:id="rId6"/>
    <p:sldId id="314" r:id="rId7"/>
    <p:sldId id="316" r:id="rId8"/>
    <p:sldId id="315" r:id="rId9"/>
    <p:sldId id="317" r:id="rId10"/>
    <p:sldId id="318" r:id="rId11"/>
    <p:sldId id="328" r:id="rId12"/>
    <p:sldId id="330" r:id="rId13"/>
    <p:sldId id="331" r:id="rId14"/>
    <p:sldId id="332" r:id="rId15"/>
    <p:sldId id="327" r:id="rId16"/>
    <p:sldId id="329" r:id="rId17"/>
    <p:sldId id="31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8989B1"/>
    <a:srgbClr val="FF0000"/>
    <a:srgbClr val="030305"/>
    <a:srgbClr val="CCCCFF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Klepnutím lze upravit styly předlohy textu.</a:t>
            </a:r>
          </a:p>
          <a:p>
            <a:pPr lvl="1"/>
            <a:r>
              <a:rPr lang="en-US" noProof="0" smtClean="0"/>
              <a:t>Druhá úroveň</a:t>
            </a:r>
          </a:p>
          <a:p>
            <a:pPr lvl="2"/>
            <a:r>
              <a:rPr lang="en-US" noProof="0" smtClean="0"/>
              <a:t>Třetí úroveň</a:t>
            </a:r>
          </a:p>
          <a:p>
            <a:pPr lvl="3"/>
            <a:r>
              <a:rPr lang="en-US" noProof="0" smtClean="0"/>
              <a:t>Čtvrtá úroveň</a:t>
            </a:r>
          </a:p>
          <a:p>
            <a:pPr lvl="4"/>
            <a:r>
              <a:rPr lang="en-US" noProof="0" smtClean="0"/>
              <a:t>Pátá úroveň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76C7CA-CCCB-4C5E-A065-BE461F356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DEB855-3230-4C7F-BBDD-06894875F60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11080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k-SK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600200"/>
            <a:ext cx="304800" cy="3505200"/>
          </a:xfrm>
          <a:prstGeom prst="rect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k-SK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304800" y="1447800"/>
            <a:ext cx="60960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Line 12"/>
          <p:cNvSpPr>
            <a:spLocks noChangeShapeType="1"/>
          </p:cNvSpPr>
          <p:nvPr userDrawn="1"/>
        </p:nvSpPr>
        <p:spPr bwMode="auto">
          <a:xfrm flipH="1">
            <a:off x="1371600" y="6248400"/>
            <a:ext cx="7772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0" name="Line 13"/>
          <p:cNvSpPr>
            <a:spLocks noChangeShapeType="1"/>
          </p:cNvSpPr>
          <p:nvPr userDrawn="1"/>
        </p:nvSpPr>
        <p:spPr bwMode="auto">
          <a:xfrm flipH="1">
            <a:off x="3810000" y="6172200"/>
            <a:ext cx="533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pic>
        <p:nvPicPr>
          <p:cNvPr id="11" name="Picture 14" descr="eGOV_colo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152400"/>
            <a:ext cx="11049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defRPr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04800" y="6400800"/>
            <a:ext cx="88392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1113-9232-4236-98E4-798C50C48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CB6FE-ABF6-48E7-A210-94D6FBD50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66589-2A44-4331-B5BD-252EB4F12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03BD8-D83F-4CEC-B09F-BB987B764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6D706-A321-426C-B69A-F8D608C41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387AF-9DF6-45B8-9A3B-35F708DFF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98D5A-83B3-4295-A7AF-043D8A784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EA294-5374-4147-BBA6-4B7788B07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0240B-6072-4EE5-9DB6-BC450B19E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1A0C3-8FEE-410B-8787-AA3A940D5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1CCB2-E560-4005-B464-F699814E7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00800"/>
            <a:ext cx="7772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00800"/>
            <a:ext cx="762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DCE2707-61BA-42F5-B2C8-5B5188050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7" descr="ppp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05800" y="152400"/>
            <a:ext cx="65881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k-SK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1600200"/>
            <a:ext cx="304800" cy="3505200"/>
          </a:xfrm>
          <a:prstGeom prst="rect">
            <a:avLst/>
          </a:prstGeom>
          <a:gradFill rotWithShape="1">
            <a:gsLst>
              <a:gs pos="0">
                <a:schemeClr val="accent1">
                  <a:alpha val="0"/>
                </a:schemeClr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k-SK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304800" y="1447800"/>
            <a:ext cx="6096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304800" y="1524000"/>
            <a:ext cx="80010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037" name="Line 13"/>
          <p:cNvSpPr>
            <a:spLocks noChangeShapeType="1"/>
          </p:cNvSpPr>
          <p:nvPr userDrawn="1"/>
        </p:nvSpPr>
        <p:spPr bwMode="auto">
          <a:xfrm flipH="1">
            <a:off x="1371600" y="6324600"/>
            <a:ext cx="7772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1038" name="Line 14"/>
          <p:cNvSpPr>
            <a:spLocks noChangeShapeType="1"/>
          </p:cNvSpPr>
          <p:nvPr userDrawn="1"/>
        </p:nvSpPr>
        <p:spPr bwMode="auto">
          <a:xfrm flipH="1">
            <a:off x="3810000" y="6248400"/>
            <a:ext cx="533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  <p:pic>
        <p:nvPicPr>
          <p:cNvPr id="3" name="Picture 15" descr="eGOV_color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000" y="914400"/>
            <a:ext cx="601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information_society/digital-agenda/index_en.htm" TargetMode="External"/><Relationship Id="rId2" Type="http://schemas.openxmlformats.org/officeDocument/2006/relationships/hyperlink" Target="http://www.euractiv.s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egoeslocal.ning.com/" TargetMode="External"/><Relationship Id="rId4" Type="http://schemas.openxmlformats.org/officeDocument/2006/relationships/hyperlink" Target="http://www.daegoeslocal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mailto:milan@p3.sk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gif"/><Relationship Id="rId4" Type="http://schemas.openxmlformats.org/officeDocument/2006/relationships/hyperlink" Target="http://www.p3.sk/" TargetMode="External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534400" cy="3276600"/>
          </a:xfrm>
        </p:spPr>
        <p:txBody>
          <a:bodyPr/>
          <a:lstStyle/>
          <a:p>
            <a:pPr eaLnBrk="1" hangingPunct="1">
              <a:defRPr/>
            </a:pPr>
            <a:r>
              <a:rPr lang="sk-SK" sz="3600" dirty="0" smtClean="0"/>
              <a:t>Digitálna agenda pre Európu</a:t>
            </a:r>
            <a:br>
              <a:rPr lang="sk-SK" sz="3600" dirty="0" smtClean="0"/>
            </a:br>
            <a:r>
              <a:rPr lang="sk-SK" sz="3600" dirty="0" smtClean="0"/>
              <a:t>Príprava SR na programovacie obdobie EÚ 2014 - 2020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/>
            </a:r>
            <a:br>
              <a:rPr lang="sk-SK" sz="2400" dirty="0" smtClean="0"/>
            </a:br>
            <a:endParaRPr lang="en-US" sz="24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19600"/>
            <a:ext cx="84582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3600" b="1" dirty="0" smtClean="0">
                <a:solidFill>
                  <a:schemeClr val="accent1"/>
                </a:solidFill>
              </a:rPr>
              <a:t>Milan </a:t>
            </a:r>
            <a:r>
              <a:rPr lang="en-GB" sz="3600" b="1" dirty="0" err="1" smtClean="0">
                <a:solidFill>
                  <a:schemeClr val="accent1"/>
                </a:solidFill>
              </a:rPr>
              <a:t>Ištván</a:t>
            </a:r>
            <a:endParaRPr lang="en-GB" sz="3600" b="1" dirty="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sk-SK" sz="1800" b="1" dirty="0" smtClean="0">
                <a:solidFill>
                  <a:srgbClr val="CC0000"/>
                </a:solidFill>
              </a:rPr>
              <a:t>prezident PPP</a:t>
            </a:r>
          </a:p>
          <a:p>
            <a:pPr eaLnBrk="1" hangingPunct="1">
              <a:lnSpc>
                <a:spcPct val="90000"/>
              </a:lnSpc>
            </a:pPr>
            <a:r>
              <a:rPr lang="sk-SK" sz="1800" b="1" dirty="0" smtClean="0">
                <a:solidFill>
                  <a:srgbClr val="CC0000"/>
                </a:solidFill>
              </a:rPr>
              <a:t>člen Monitorovacieho výboru pre vedomostnú ekonomiku</a:t>
            </a:r>
            <a:endParaRPr lang="en-US" sz="1800" b="1" dirty="0" smtClean="0">
              <a:solidFill>
                <a:srgbClr val="CC0000"/>
              </a:solidFill>
            </a:endParaRPr>
          </a:p>
        </p:txBody>
      </p:sp>
      <p:sp>
        <p:nvSpPr>
          <p:cNvPr id="15361" name="Rectangle 4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z="1600" b="1" smtClean="0"/>
              <a:t>Konferencia APÚMS, 19.október 2012, Podbanské</a:t>
            </a:r>
            <a:endParaRPr lang="en-US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DA EU 2020 - </a:t>
            </a:r>
            <a:r>
              <a:rPr lang="sk-SK" dirty="0" err="1" smtClean="0"/>
              <a:t>infos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hlinkClick r:id="rId2"/>
              </a:rPr>
              <a:t>www.euractiv.sk</a:t>
            </a:r>
            <a:r>
              <a:rPr lang="sk-SK" dirty="0" smtClean="0"/>
              <a:t> (v slovenčine)</a:t>
            </a:r>
          </a:p>
          <a:p>
            <a:pPr>
              <a:buNone/>
            </a:pPr>
            <a:endParaRPr lang="sk-SK" dirty="0" smtClean="0"/>
          </a:p>
          <a:p>
            <a:r>
              <a:rPr lang="sk-SK" sz="2000" dirty="0" smtClean="0">
                <a:hlinkClick r:id="rId3"/>
              </a:rPr>
              <a:t>http://ec.europa.eu/information_society/digital-agenda/index_en.htm</a:t>
            </a:r>
            <a:r>
              <a:rPr lang="sk-SK" sz="2000" dirty="0" smtClean="0"/>
              <a:t> </a:t>
            </a:r>
          </a:p>
          <a:p>
            <a:endParaRPr lang="sk-SK" sz="2000" dirty="0" smtClean="0"/>
          </a:p>
          <a:p>
            <a:r>
              <a:rPr lang="sk-SK" dirty="0" err="1" smtClean="0">
                <a:hlinkClick r:id="rId4"/>
              </a:rPr>
              <a:t>www.daegoeslocal.com</a:t>
            </a:r>
            <a:r>
              <a:rPr lang="sk-SK" dirty="0" smtClean="0"/>
              <a:t> </a:t>
            </a:r>
          </a:p>
          <a:p>
            <a:pPr>
              <a:buNone/>
            </a:pPr>
            <a:endParaRPr lang="sk-SK" dirty="0" smtClean="0"/>
          </a:p>
          <a:p>
            <a:r>
              <a:rPr lang="sk-SK" u="sng" dirty="0" smtClean="0">
                <a:hlinkClick r:id="rId5"/>
              </a:rPr>
              <a:t>http://daegoeslocal.ning.com/</a:t>
            </a:r>
            <a:r>
              <a:rPr lang="sk-SK" u="sng" dirty="0" smtClean="0"/>
              <a:t> </a:t>
            </a:r>
            <a:r>
              <a:rPr lang="sk-SK" dirty="0" smtClean="0"/>
              <a:t>(komunita)</a:t>
            </a:r>
            <a:endParaRPr lang="sk-SK" u="sng" dirty="0" smtClean="0"/>
          </a:p>
          <a:p>
            <a:pPr>
              <a:buNone/>
            </a:pPr>
            <a:endParaRPr lang="sk-SK" u="sng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2014 – 2020 (tematické ciele)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 smtClean="0">
                <a:solidFill>
                  <a:srgbClr val="FF0000"/>
                </a:solidFill>
              </a:rPr>
              <a:t>Posilnenie výskumu, technologického rozvoja a inovácií,</a:t>
            </a:r>
          </a:p>
          <a:p>
            <a:r>
              <a:rPr lang="sk-SK" sz="1800" dirty="0" smtClean="0">
                <a:solidFill>
                  <a:schemeClr val="accent2"/>
                </a:solidFill>
              </a:rPr>
              <a:t>Zlepšenie prístupu k informáciám a ku komunikačným technológiám a zlepšenie ich využívania a kvality,</a:t>
            </a:r>
          </a:p>
          <a:p>
            <a:r>
              <a:rPr lang="sk-SK" sz="1800" dirty="0" smtClean="0"/>
              <a:t>Zvyšovanie konkurencieschopnosti MSP, poľnohospodárskeho sektoru a rybného hospodárstva a </a:t>
            </a:r>
            <a:r>
              <a:rPr lang="sk-SK" sz="1800" dirty="0" err="1" smtClean="0"/>
              <a:t>akvakultúry</a:t>
            </a:r>
            <a:r>
              <a:rPr lang="sk-SK" sz="1800" dirty="0" smtClean="0"/>
              <a:t>,</a:t>
            </a:r>
          </a:p>
          <a:p>
            <a:r>
              <a:rPr lang="sk-SK" sz="1800" dirty="0" smtClean="0"/>
              <a:t>Podpora prechodu na </a:t>
            </a:r>
            <a:r>
              <a:rPr lang="sk-SK" sz="1800" dirty="0" err="1" smtClean="0"/>
              <a:t>nízkouhlíkové</a:t>
            </a:r>
            <a:r>
              <a:rPr lang="sk-SK" sz="1800" dirty="0" smtClean="0"/>
              <a:t> hospodárstvo vo všetkých sektoroch,</a:t>
            </a:r>
          </a:p>
          <a:p>
            <a:r>
              <a:rPr lang="sk-SK" sz="1800" dirty="0" smtClean="0"/>
              <a:t>Podpora </a:t>
            </a:r>
            <a:r>
              <a:rPr lang="sk-SK" sz="1800" dirty="0" err="1" smtClean="0"/>
              <a:t>prispôbenia</a:t>
            </a:r>
            <a:r>
              <a:rPr lang="sk-SK" sz="1800" dirty="0" smtClean="0"/>
              <a:t> sa zmenám klímy,</a:t>
            </a:r>
          </a:p>
          <a:p>
            <a:r>
              <a:rPr lang="sk-SK" sz="1800" dirty="0" smtClean="0"/>
              <a:t>Ochrana životného prostredia,</a:t>
            </a:r>
          </a:p>
          <a:p>
            <a:r>
              <a:rPr lang="sk-SK" sz="1800" dirty="0" smtClean="0"/>
              <a:t>Podpora udržateľnej dopravy a odstraňovanie prekážok v kľúčových sieťových infraštruktúrach,</a:t>
            </a:r>
          </a:p>
          <a:p>
            <a:r>
              <a:rPr lang="sk-SK" sz="1800" dirty="0" smtClean="0"/>
              <a:t>Podpora zamestnanosti a mobility pracovnej sily,</a:t>
            </a:r>
          </a:p>
          <a:p>
            <a:r>
              <a:rPr lang="sk-SK" sz="1800" dirty="0" smtClean="0"/>
              <a:t>Podpora sociálneho začlenenia a boj proti chudobe,</a:t>
            </a:r>
          </a:p>
          <a:p>
            <a:r>
              <a:rPr lang="sk-SK" sz="1800" dirty="0" smtClean="0"/>
              <a:t>Investovanie do vzdelania, zručností a celoživotného vzdelávania,</a:t>
            </a:r>
          </a:p>
          <a:p>
            <a:r>
              <a:rPr lang="sk-SK" sz="1800" dirty="0" smtClean="0">
                <a:solidFill>
                  <a:srgbClr val="FF0000"/>
                </a:solidFill>
              </a:rPr>
              <a:t>Zvyšovanie inštitucionálnych kapacít a efektivity verejnej správy.</a:t>
            </a:r>
            <a:endParaRPr lang="sk-SK" sz="1800" dirty="0">
              <a:solidFill>
                <a:srgbClr val="FF0000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Návrhy CKO na </a:t>
            </a:r>
            <a:r>
              <a:rPr lang="sk-SK" dirty="0" err="1" smtClean="0"/>
              <a:t>MDVaRR</a:t>
            </a:r>
            <a:r>
              <a:rPr lang="sk-SK" dirty="0" smtClean="0"/>
              <a:t>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Návrhy operačných programov</a:t>
            </a:r>
            <a:r>
              <a:rPr lang="sk-SK" dirty="0" smtClean="0"/>
              <a:t>:</a:t>
            </a:r>
          </a:p>
          <a:p>
            <a:pPr marL="971550" lvl="1" indent="-514350">
              <a:buAutoNum type="arabicPeriod"/>
            </a:pPr>
            <a:r>
              <a:rPr lang="sk-SK" sz="2000" dirty="0" smtClean="0"/>
              <a:t>Základná infraštruktúra</a:t>
            </a:r>
          </a:p>
          <a:p>
            <a:pPr marL="971550" lvl="1" indent="-514350">
              <a:buAutoNum type="arabicPeriod"/>
            </a:pPr>
            <a:r>
              <a:rPr lang="sk-SK" sz="2000" dirty="0" smtClean="0"/>
              <a:t>Ľudské zdroje, zamestnanosť, sociálna inklúzia,</a:t>
            </a:r>
          </a:p>
          <a:p>
            <a:pPr marL="971550" lvl="1" indent="-514350">
              <a:buAutoNum type="arabicPeriod"/>
            </a:pPr>
            <a:r>
              <a:rPr lang="sk-SK" sz="2000" dirty="0" smtClean="0"/>
              <a:t>Veda, výskum a inovácie s dôrazom na zelený rast.</a:t>
            </a:r>
          </a:p>
          <a:p>
            <a:pPr marL="971550" lvl="1" indent="-514350">
              <a:buAutoNum type="arabicPeriod"/>
            </a:pPr>
            <a:endParaRPr lang="sk-SK" sz="2000" dirty="0" smtClean="0"/>
          </a:p>
          <a:p>
            <a:pPr marL="971550" lvl="1" indent="-514350">
              <a:buNone/>
            </a:pPr>
            <a:r>
              <a:rPr lang="sk-SK" b="1" dirty="0" smtClean="0"/>
              <a:t>Témy pre IKT sektor:</a:t>
            </a:r>
          </a:p>
          <a:p>
            <a:pPr marL="971550" lvl="1" indent="-514350">
              <a:buAutoNum type="alphaUcPeriod"/>
            </a:pPr>
            <a:r>
              <a:rPr lang="sk-SK" sz="2000" dirty="0" err="1" smtClean="0"/>
              <a:t>eGovernment</a:t>
            </a:r>
            <a:endParaRPr lang="sk-SK" sz="2000" dirty="0" smtClean="0"/>
          </a:p>
          <a:p>
            <a:pPr marL="971550" lvl="1" indent="-514350">
              <a:buAutoNum type="alphaUcPeriod"/>
            </a:pPr>
            <a:r>
              <a:rPr lang="sk-SK" sz="2000" dirty="0" err="1" smtClean="0"/>
              <a:t>Broadband</a:t>
            </a:r>
            <a:endParaRPr lang="sk-SK" sz="2000" dirty="0" smtClean="0"/>
          </a:p>
          <a:p>
            <a:pPr marL="971550" lvl="1" indent="-514350">
              <a:buAutoNum type="alphaUcPeriod"/>
            </a:pPr>
            <a:r>
              <a:rPr lang="sk-SK" sz="2000" dirty="0" smtClean="0"/>
              <a:t>Veda, výskum, inovácie v IKT</a:t>
            </a:r>
          </a:p>
          <a:p>
            <a:pPr marL="971550" lvl="1" indent="-514350">
              <a:buAutoNum type="alphaUcPeriod"/>
            </a:pPr>
            <a:r>
              <a:rPr lang="sk-SK" sz="2000" dirty="0" smtClean="0"/>
              <a:t>Zvyšovanie konkurencieschopnosti cez IKT. </a:t>
            </a:r>
            <a:endParaRPr lang="sk-SK" sz="20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Diskusie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Partnerstvo pre politiku súdržnosti (</a:t>
            </a:r>
            <a:r>
              <a:rPr lang="sk-SK" dirty="0" err="1" smtClean="0"/>
              <a:t>MDVaRR</a:t>
            </a:r>
            <a:r>
              <a:rPr lang="sk-SK" dirty="0" smtClean="0"/>
              <a:t> SR)</a:t>
            </a:r>
          </a:p>
          <a:p>
            <a:r>
              <a:rPr lang="sk-SK" dirty="0" smtClean="0"/>
              <a:t>Rada vlády pre koordináciu fondov EÚ (</a:t>
            </a:r>
            <a:r>
              <a:rPr lang="sk-SK" dirty="0" err="1" smtClean="0"/>
              <a:t>MDVaRR</a:t>
            </a:r>
            <a:r>
              <a:rPr lang="sk-SK" dirty="0" smtClean="0"/>
              <a:t> SR)</a:t>
            </a:r>
          </a:p>
          <a:p>
            <a:r>
              <a:rPr lang="sk-SK" b="1" dirty="0" smtClean="0"/>
              <a:t>Rada vlády pre prípravu partnerskej dohody 2014-2020 (predsedom </a:t>
            </a:r>
            <a:r>
              <a:rPr lang="sk-SK" b="1" dirty="0" err="1" smtClean="0"/>
              <a:t>R.Fico</a:t>
            </a:r>
            <a:r>
              <a:rPr lang="sk-SK" b="1" dirty="0" smtClean="0"/>
              <a:t>)</a:t>
            </a:r>
          </a:p>
          <a:p>
            <a:endParaRPr lang="sk-SK" dirty="0" smtClean="0"/>
          </a:p>
          <a:p>
            <a:r>
              <a:rPr lang="sk-SK" sz="2400" dirty="0" smtClean="0"/>
              <a:t>Prezentácia tzv. „Pozičného dokumentu“ EK 14.11.2012 v Bratislave</a:t>
            </a:r>
            <a:endParaRPr lang="sk-SK" sz="24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Aktuálne – stav procesov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Mimoriadny summit Rady EÚ 22.-23.11.2012 by mal priniesť dohodu NB VFR 2014-2020</a:t>
            </a:r>
          </a:p>
          <a:p>
            <a:r>
              <a:rPr lang="sk-SK" sz="2000" dirty="0" smtClean="0"/>
              <a:t>Politika súdržnosti – SSR-CSF (ERDF, ESF,CF,EAFRD,EMFF) – účel maximálna efektívnosť, optimalizácia  </a:t>
            </a:r>
            <a:r>
              <a:rPr lang="sk-SK" sz="2000" dirty="0" err="1" smtClean="0"/>
              <a:t>synergií</a:t>
            </a:r>
            <a:r>
              <a:rPr lang="sk-SK" sz="2000" dirty="0" smtClean="0"/>
              <a:t> v súlade s cieľmi Stratégie Európa 2020</a:t>
            </a:r>
          </a:p>
          <a:p>
            <a:r>
              <a:rPr lang="sk-SK" sz="2000" dirty="0" smtClean="0"/>
              <a:t>Rada vlády  SR pre  Partnerskú  dohodu na roky 2014 – 2020 (uznesenie vlády č.280/2012) , 1. zasadnutie 17.septembra 2012</a:t>
            </a:r>
          </a:p>
          <a:p>
            <a:r>
              <a:rPr lang="sk-SK" sz="2000" dirty="0" smtClean="0"/>
              <a:t>Vypracovať 1. návrh Partnerskej dohody SR na programové obdobie 2014 – 2020 a predložiť na Radu vlády pre Partnerskú dohodu 2014 – 2020 -  30. jún 2013 (minister dopravy, výstavby a regionálneho rozvoja SR, vedúci Úradu vlády </a:t>
            </a:r>
            <a:r>
              <a:rPr lang="sk-SK" sz="2000" dirty="0" smtClean="0"/>
              <a:t>SR)</a:t>
            </a:r>
          </a:p>
          <a:p>
            <a:r>
              <a:rPr lang="sk-SK" sz="2000" dirty="0" smtClean="0"/>
              <a:t>Predložiť definitívny návrh Územnej dohody  medzi vládou </a:t>
            </a:r>
            <a:r>
              <a:rPr lang="sk-SK" sz="2000" dirty="0" smtClean="0"/>
              <a:t>SR, </a:t>
            </a:r>
            <a:r>
              <a:rPr lang="sk-SK" sz="2000" dirty="0" smtClean="0"/>
              <a:t>regionálnou a miestnou samosprávou  SR na obdobie </a:t>
            </a:r>
            <a:r>
              <a:rPr lang="sk-SK" sz="2000" dirty="0" smtClean="0"/>
              <a:t>2014-2020 do  31.3.2013 - minister </a:t>
            </a:r>
            <a:r>
              <a:rPr lang="sk-SK" sz="2000" dirty="0" smtClean="0"/>
              <a:t>dopravy, výstavby a regionálneho rozvoja SR</a:t>
            </a:r>
          </a:p>
          <a:p>
            <a:endParaRPr lang="sk-SK" sz="2000" dirty="0" smtClean="0"/>
          </a:p>
          <a:p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Aktuálny stav OPIS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0" lvl="1" indent="-533400">
              <a:buNone/>
              <a:defRPr/>
            </a:pPr>
            <a:r>
              <a:rPr lang="sk-SK" sz="2000" b="1" dirty="0" smtClean="0"/>
              <a:t>Čerpanie</a:t>
            </a:r>
            <a:r>
              <a:rPr lang="sk-SK" sz="2000" dirty="0" smtClean="0"/>
              <a:t> za celý OPIS z ERDF ku 31.5.2012: </a:t>
            </a:r>
            <a:r>
              <a:rPr lang="sk-SK" sz="2000" b="1" dirty="0" smtClean="0"/>
              <a:t>121 MEUR</a:t>
            </a:r>
          </a:p>
          <a:p>
            <a:pPr marL="990600" lvl="1" indent="-533400">
              <a:buNone/>
              <a:defRPr/>
            </a:pPr>
            <a:r>
              <a:rPr lang="sk-SK" sz="2000" dirty="0" smtClean="0"/>
              <a:t>(12,25 % alokácie ERDF)</a:t>
            </a:r>
          </a:p>
          <a:p>
            <a:pPr marL="990600" lvl="1" indent="-533400">
              <a:buNone/>
              <a:defRPr/>
            </a:pPr>
            <a:r>
              <a:rPr lang="sk-SK" sz="2000" b="1" dirty="0" smtClean="0"/>
              <a:t>Kontrahovanie</a:t>
            </a:r>
            <a:r>
              <a:rPr lang="sk-SK" sz="2000" dirty="0" smtClean="0"/>
              <a:t> OPIS k 31.5.2012: </a:t>
            </a:r>
            <a:r>
              <a:rPr lang="sk-SK" sz="2000" b="1" dirty="0" smtClean="0"/>
              <a:t>443 MEUR </a:t>
            </a:r>
          </a:p>
          <a:p>
            <a:pPr marL="990600" lvl="1" indent="-533400">
              <a:buNone/>
              <a:defRPr/>
            </a:pPr>
            <a:r>
              <a:rPr lang="sk-SK" sz="2000" dirty="0" smtClean="0"/>
              <a:t>(44% z celkovej alokácie OPIS)</a:t>
            </a:r>
          </a:p>
          <a:p>
            <a:pPr marL="990600" lvl="1" indent="-533400">
              <a:buNone/>
              <a:defRPr/>
            </a:pPr>
            <a:endParaRPr lang="sk-SK" sz="2000" dirty="0" smtClean="0"/>
          </a:p>
          <a:p>
            <a:pPr marL="990600" lvl="1" indent="-533400">
              <a:buNone/>
              <a:defRPr/>
            </a:pPr>
            <a:r>
              <a:rPr lang="sk-SK" sz="2000" b="1" dirty="0" smtClean="0">
                <a:solidFill>
                  <a:srgbClr val="0070C0"/>
                </a:solidFill>
              </a:rPr>
              <a:t>Návrh revízie OPIS - verzia 4.0 </a:t>
            </a:r>
            <a:r>
              <a:rPr lang="sk-SK" sz="2000" dirty="0" smtClean="0">
                <a:solidFill>
                  <a:srgbClr val="0070C0"/>
                </a:solidFill>
              </a:rPr>
              <a:t>- uznesenie Vlády SR č.191 zo dňa 16.5.2012 o </a:t>
            </a:r>
            <a:r>
              <a:rPr lang="sk-SK" sz="2000" dirty="0" err="1" smtClean="0">
                <a:solidFill>
                  <a:srgbClr val="0070C0"/>
                </a:solidFill>
              </a:rPr>
              <a:t>realokácii</a:t>
            </a:r>
            <a:r>
              <a:rPr lang="sk-SK" sz="2000" dirty="0" smtClean="0">
                <a:solidFill>
                  <a:srgbClr val="0070C0"/>
                </a:solidFill>
              </a:rPr>
              <a:t> finančných prostriedkov: </a:t>
            </a:r>
          </a:p>
          <a:p>
            <a:pPr marL="990600" lvl="1" indent="-533400">
              <a:buNone/>
              <a:defRPr/>
            </a:pPr>
            <a:r>
              <a:rPr lang="sk-SK" sz="2000" dirty="0" smtClean="0">
                <a:solidFill>
                  <a:srgbClr val="0070C0"/>
                </a:solidFill>
              </a:rPr>
              <a:t>spolu </a:t>
            </a:r>
            <a:r>
              <a:rPr lang="sk-SK" sz="2000" b="1" dirty="0" smtClean="0">
                <a:solidFill>
                  <a:srgbClr val="0070C0"/>
                </a:solidFill>
              </a:rPr>
              <a:t>170 MEUR</a:t>
            </a:r>
            <a:r>
              <a:rPr lang="sk-SK" sz="2000" dirty="0" smtClean="0">
                <a:solidFill>
                  <a:srgbClr val="0070C0"/>
                </a:solidFill>
              </a:rPr>
              <a:t>: 50 z PO2 + 20 z PO2 + 100 z PO3. </a:t>
            </a:r>
          </a:p>
          <a:p>
            <a:pPr marL="990600" lvl="1" indent="-533400">
              <a:buNone/>
              <a:defRPr/>
            </a:pPr>
            <a:r>
              <a:rPr lang="sk-SK" sz="2000" dirty="0" smtClean="0">
                <a:solidFill>
                  <a:srgbClr val="0070C0"/>
                </a:solidFill>
              </a:rPr>
              <a:t>Z toho 144,5 MEUR z ERDF. </a:t>
            </a:r>
          </a:p>
          <a:p>
            <a:pPr marL="990600" lvl="1" indent="-533400">
              <a:buNone/>
              <a:defRPr/>
            </a:pPr>
            <a:r>
              <a:rPr lang="sk-SK" sz="2000" dirty="0" smtClean="0">
                <a:solidFill>
                  <a:srgbClr val="0070C0"/>
                </a:solidFill>
              </a:rPr>
              <a:t>Celkovo bude OPIS 992 MEUR + zdroj "</a:t>
            </a:r>
            <a:r>
              <a:rPr lang="sk-SK" sz="2000" dirty="0" err="1" smtClean="0">
                <a:solidFill>
                  <a:srgbClr val="0070C0"/>
                </a:solidFill>
              </a:rPr>
              <a:t>pro</a:t>
            </a:r>
            <a:r>
              <a:rPr lang="sk-SK" sz="2000" dirty="0" smtClean="0">
                <a:solidFill>
                  <a:srgbClr val="0070C0"/>
                </a:solidFill>
              </a:rPr>
              <a:t> rata" asi 92 MEUR.</a:t>
            </a:r>
          </a:p>
          <a:p>
            <a:pPr marL="990600" lvl="1" indent="-533400">
              <a:buNone/>
              <a:defRPr/>
            </a:pPr>
            <a:endParaRPr lang="sk-SK" sz="2400" dirty="0" smtClean="0"/>
          </a:p>
          <a:p>
            <a:pPr marL="990600" lvl="1" indent="-533400">
              <a:buNone/>
              <a:defRPr/>
            </a:pPr>
            <a:r>
              <a:rPr lang="sk-SK" sz="1600" dirty="0" smtClean="0"/>
              <a:t>Zdroj: ÚV SR, RO OPIS.</a:t>
            </a:r>
            <a:endParaRPr lang="en-GB" sz="1600" dirty="0" smtClean="0"/>
          </a:p>
          <a:p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 uznesenia Rady ZMOS:</a:t>
            </a:r>
            <a:br>
              <a:rPr lang="sk-SK" dirty="0" smtClean="0"/>
            </a:br>
            <a:r>
              <a:rPr lang="sk-SK" sz="1800" dirty="0" smtClean="0"/>
              <a:t>20.6.212 v Bratislave; žiada, aby: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Najneskôr v septembri boli vyhlásené výzvy na informatizáciu miest a obcí...</a:t>
            </a:r>
          </a:p>
          <a:p>
            <a:r>
              <a:rPr lang="sk-SK" sz="2400" dirty="0" smtClean="0"/>
              <a:t>Do konca roka 2012 bola vyhlásená výzva na technologickú podporu video konferenčného vzdelávania pre mestá a obce,</a:t>
            </a:r>
          </a:p>
          <a:p>
            <a:r>
              <a:rPr lang="sk-SK" sz="2400" dirty="0" smtClean="0"/>
              <a:t>V rámci OPIS bola ešte v roku 2012 vyhlásená otvorená výzva na dopytovo orientované projekty,</a:t>
            </a:r>
          </a:p>
          <a:p>
            <a:r>
              <a:rPr lang="sk-SK" sz="2400" dirty="0" smtClean="0"/>
              <a:t>V rámci OPIS v NP IOM sa uvažovalo s mestami a obcami ako hlavnými partnermi,</a:t>
            </a:r>
          </a:p>
          <a:p>
            <a:r>
              <a:rPr lang="sk-SK" sz="2400" dirty="0" smtClean="0"/>
              <a:t>V novom programovom období bola v rámci informatizácie prioritne riešená samospráva a jej potreby.</a:t>
            </a:r>
            <a:endParaRPr lang="sk-SK" sz="24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382000" cy="1295400"/>
          </a:xfrm>
        </p:spPr>
        <p:txBody>
          <a:bodyPr/>
          <a:lstStyle/>
          <a:p>
            <a:pPr algn="l" eaLnBrk="1" hangingPunct="1"/>
            <a:r>
              <a:rPr lang="en-US" sz="3400" b="1" smtClean="0"/>
              <a:t>Partnerships for Prosperity</a:t>
            </a:r>
            <a:br>
              <a:rPr lang="en-US" sz="3400" b="1" smtClean="0"/>
            </a:br>
            <a:r>
              <a:rPr lang="en-US" sz="3400" b="1" smtClean="0"/>
              <a:t>Partnerships for an Information Society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839200" cy="47244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2000" dirty="0" smtClean="0">
              <a:solidFill>
                <a:schemeClr val="accent2"/>
              </a:solidFill>
            </a:endParaRPr>
          </a:p>
          <a:p>
            <a:pPr algn="ctr" eaLnBrk="1" hangingPunct="1">
              <a:buFontTx/>
              <a:buNone/>
            </a:pPr>
            <a:r>
              <a:rPr lang="sk-SK" b="1" dirty="0" smtClean="0">
                <a:solidFill>
                  <a:schemeClr val="accent1"/>
                </a:solidFill>
              </a:rPr>
              <a:t>Diskusia</a:t>
            </a:r>
            <a:endParaRPr lang="en-US" b="1" dirty="0" smtClean="0">
              <a:solidFill>
                <a:schemeClr val="accent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800" dirty="0" smtClean="0">
                <a:hlinkClick r:id="rId3"/>
              </a:rPr>
              <a:t>milan@p3.sk</a:t>
            </a:r>
            <a:endParaRPr lang="sk-SK" sz="2800" dirty="0" smtClean="0"/>
          </a:p>
          <a:p>
            <a:pPr algn="ctr" eaLnBrk="1" hangingPunct="1">
              <a:buFontTx/>
              <a:buNone/>
            </a:pPr>
            <a:r>
              <a:rPr lang="sk-SK" sz="2800" dirty="0" smtClean="0"/>
              <a:t>+421 905 351 962</a:t>
            </a:r>
            <a:endParaRPr lang="en-US" sz="2800" dirty="0" smtClean="0"/>
          </a:p>
          <a:p>
            <a:pPr algn="ctr" eaLnBrk="1" hangingPunct="1">
              <a:buFontTx/>
              <a:buNone/>
            </a:pPr>
            <a:r>
              <a:rPr lang="en-US" sz="2800" dirty="0" smtClean="0">
                <a:hlinkClick r:id="rId4"/>
              </a:rPr>
              <a:t>www.p3.sk</a:t>
            </a:r>
            <a:endParaRPr lang="sk-SK" sz="2800" dirty="0" smtClean="0"/>
          </a:p>
          <a:p>
            <a:pPr eaLnBrk="1" hangingPunct="1">
              <a:buFontTx/>
              <a:buNone/>
            </a:pPr>
            <a:endParaRPr lang="sk-SK" sz="2000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sk-SK" sz="2000" b="1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chemeClr val="accent1"/>
                </a:solidFill>
              </a:rPr>
              <a:t>Media partners of PPP: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37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Konferencia APÚMS, 19.október 2012, Podbanské</a:t>
            </a:r>
            <a:endParaRPr lang="sk-SK" smtClean="0"/>
          </a:p>
        </p:txBody>
      </p:sp>
      <p:sp>
        <p:nvSpPr>
          <p:cNvPr id="33794" name="Rectangle 10"/>
          <p:cNvSpPr>
            <a:spLocks noChangeArrowheads="1"/>
          </p:cNvSpPr>
          <p:nvPr/>
        </p:nvSpPr>
        <p:spPr bwMode="auto">
          <a:xfrm>
            <a:off x="1143000" y="6019800"/>
            <a:ext cx="8001000" cy="457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3795" name="AutoShape 9"/>
          <p:cNvSpPr>
            <a:spLocks noChangeArrowheads="1"/>
          </p:cNvSpPr>
          <p:nvPr/>
        </p:nvSpPr>
        <p:spPr bwMode="auto">
          <a:xfrm>
            <a:off x="304800" y="5029200"/>
            <a:ext cx="8839200" cy="1524000"/>
          </a:xfrm>
          <a:prstGeom prst="rightArrow">
            <a:avLst>
              <a:gd name="adj1" fmla="val 73685"/>
              <a:gd name="adj2" fmla="val 140140"/>
            </a:avLst>
          </a:prstGeom>
          <a:solidFill>
            <a:schemeClr val="tx1"/>
          </a:solidFill>
          <a:ln w="19050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33798" name="Picture 4" descr="euractiv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5487988"/>
            <a:ext cx="9906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6" descr="logo_sit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5562600"/>
            <a:ext cx="9144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7" descr="euroreportplus_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00200" y="5562600"/>
            <a:ext cx="1676400" cy="24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12" descr="inettrans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24400" y="5562600"/>
            <a:ext cx="990600" cy="30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rázok 11" descr="logo-geoinformatik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29000" y="5562600"/>
            <a:ext cx="1066800" cy="295275"/>
          </a:xfrm>
          <a:prstGeom prst="rect">
            <a:avLst/>
          </a:prstGeom>
        </p:spPr>
      </p:pic>
      <p:pic>
        <p:nvPicPr>
          <p:cNvPr id="13" name="Obrázok 12" descr="US banner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162800" y="5562600"/>
            <a:ext cx="838200" cy="41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k-SK" b="1" smtClean="0"/>
              <a:t>Partnerstvá pre prosperitu</a:t>
            </a:r>
            <a:endParaRPr lang="en-US" b="1" smtClean="0"/>
          </a:p>
        </p:txBody>
      </p:sp>
      <p:pic>
        <p:nvPicPr>
          <p:cNvPr id="16387" name="Picture 4" descr="TrojuholnikPP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600200"/>
            <a:ext cx="6858000" cy="4572000"/>
          </a:xfrm>
        </p:spPr>
      </p:pic>
      <p:sp>
        <p:nvSpPr>
          <p:cNvPr id="1638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Konferencia APÚMS, 19.október 2012, Podbanské</a:t>
            </a:r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Pozícia PPP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 smtClean="0"/>
              <a:t>PPP je členom Monitorovacieho výboru pre vedomostnú ekonomiku (MVVE) na ÚV SR,</a:t>
            </a:r>
          </a:p>
          <a:p>
            <a:r>
              <a:rPr lang="sk-SK" sz="2800" dirty="0" smtClean="0"/>
              <a:t>PPP je členom pracovnej skupiny na zabezpečenie ex </a:t>
            </a:r>
            <a:r>
              <a:rPr lang="sk-SK" sz="2800" dirty="0" err="1" smtClean="0"/>
              <a:t>ante</a:t>
            </a:r>
            <a:r>
              <a:rPr lang="sk-SK" sz="2800" dirty="0" smtClean="0"/>
              <a:t> </a:t>
            </a:r>
            <a:r>
              <a:rPr lang="sk-SK" sz="2800" dirty="0" err="1" smtClean="0"/>
              <a:t>kondicionalít</a:t>
            </a:r>
            <a:r>
              <a:rPr lang="sk-SK" sz="2800" dirty="0" smtClean="0"/>
              <a:t> „Rast v oblasti digitálnych služieb“ a „Infraštruktúra prístupovej siete novej generácie“ na MF SR,</a:t>
            </a:r>
          </a:p>
          <a:p>
            <a:r>
              <a:rPr lang="sk-SK" sz="2800" dirty="0" smtClean="0"/>
              <a:t>PPP je členom Komisie NR SR pre technologický rozvoj a inovácie a Komisie NR SR pre Digitálnu agendu pre Európu.</a:t>
            </a:r>
            <a:endParaRPr lang="sk-SK" sz="28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b="1" dirty="0" smtClean="0"/>
              <a:t>Plán PPP 2012:</a:t>
            </a:r>
            <a:endParaRPr lang="sk-SK" b="1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  <p:pic>
        <p:nvPicPr>
          <p:cNvPr id="1026" name="Picture 2" descr="E:\ToshibaOld\PPP\firmy_clenstvoPPP\ZP_Informatika\PPPchart2020_PlanPP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848600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Digitálna agenda pre Európu </a:t>
            </a:r>
            <a:br>
              <a:rPr lang="sk-SK" b="1" dirty="0" smtClean="0"/>
            </a:br>
            <a:r>
              <a:rPr lang="sk-SK" b="1" dirty="0" smtClean="0"/>
              <a:t>v podmienkach SR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800" dirty="0" smtClean="0"/>
              <a:t>V prípade implementácie Digitálnej agendy volí Európska komisia tzv. „nedirektívny“ prístup a vyzýva členské štáty aby sami navrhli, ktoré oblasti si zvolia za dôležité a začnú ich prioritne riešiť, a ktoré nie sú celkom v súlade s ich národnými prioritami a ich riešenie posunú na neskôr. Pokrok v oblasti Digitálnej agendy bude Európska komisia sledovať každoročne prostredníctvom svojich návštev v členských štátoch </a:t>
            </a:r>
            <a:r>
              <a:rPr lang="sk-SK" sz="2800" b="1" dirty="0" smtClean="0"/>
              <a:t>„</a:t>
            </a:r>
            <a:r>
              <a:rPr lang="sk-SK" sz="2800" b="1" dirty="0" err="1" smtClean="0"/>
              <a:t>Going</a:t>
            </a:r>
            <a:r>
              <a:rPr lang="sk-SK" sz="2800" b="1" dirty="0" smtClean="0"/>
              <a:t> </a:t>
            </a:r>
            <a:r>
              <a:rPr lang="sk-SK" sz="2800" b="1" dirty="0" err="1" smtClean="0"/>
              <a:t>Local</a:t>
            </a:r>
            <a:r>
              <a:rPr lang="sk-SK" sz="2800" b="1" dirty="0" smtClean="0"/>
              <a:t>“. </a:t>
            </a:r>
          </a:p>
          <a:p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Agenda EUROPA 2020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/>
              <a:t>Ciele:</a:t>
            </a:r>
          </a:p>
          <a:p>
            <a:pPr marL="514350" indent="-514350">
              <a:buAutoNum type="arabicPeriod"/>
            </a:pPr>
            <a:r>
              <a:rPr lang="sk-SK" sz="2800" dirty="0" smtClean="0"/>
              <a:t>Zamestnanosť</a:t>
            </a:r>
          </a:p>
          <a:p>
            <a:pPr marL="514350" indent="-514350">
              <a:buAutoNum type="arabicPeriod"/>
            </a:pPr>
            <a:r>
              <a:rPr lang="sk-SK" sz="2800" dirty="0" smtClean="0"/>
              <a:t>Veda a výskum/Inovácie</a:t>
            </a:r>
          </a:p>
          <a:p>
            <a:pPr marL="514350" indent="-514350">
              <a:buAutoNum type="arabicPeriod"/>
            </a:pPr>
            <a:r>
              <a:rPr lang="sk-SK" sz="2800" dirty="0" smtClean="0"/>
              <a:t>Zmena klímy a energetika</a:t>
            </a:r>
          </a:p>
          <a:p>
            <a:pPr marL="514350" indent="-514350">
              <a:buAutoNum type="arabicPeriod"/>
            </a:pPr>
            <a:r>
              <a:rPr lang="sk-SK" sz="2800" dirty="0" smtClean="0"/>
              <a:t>Vzdelávanie</a:t>
            </a:r>
          </a:p>
          <a:p>
            <a:pPr marL="514350" indent="-514350">
              <a:buAutoNum type="arabicPeriod"/>
            </a:pPr>
            <a:r>
              <a:rPr lang="sk-SK" sz="2800" dirty="0" smtClean="0"/>
              <a:t>Chudoba</a:t>
            </a:r>
          </a:p>
          <a:p>
            <a:pPr marL="514350" indent="-514350">
              <a:buAutoNum type="arabicPeriod"/>
            </a:pPr>
            <a:endParaRPr lang="sk-SK" dirty="0" smtClean="0"/>
          </a:p>
          <a:p>
            <a:pPr marL="514350" indent="-514350">
              <a:buNone/>
            </a:pPr>
            <a:r>
              <a:rPr lang="sk-SK" dirty="0" smtClean="0"/>
              <a:t>(17.6.2010)</a:t>
            </a:r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EU 2020 - iniciatívy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sz="2400" b="1" u="sng" dirty="0" smtClean="0"/>
              <a:t>Inteligentný rast:</a:t>
            </a:r>
          </a:p>
          <a:p>
            <a:pPr marL="514350" indent="-514350">
              <a:buAutoNum type="arabicPeriod"/>
            </a:pP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Digitálna agenda pre Európu</a:t>
            </a:r>
          </a:p>
          <a:p>
            <a:pPr marL="514350" indent="-514350">
              <a:buAutoNum type="arabicPeriod"/>
            </a:pPr>
            <a:r>
              <a:rPr lang="sk-SK" sz="2400" dirty="0" smtClean="0"/>
              <a:t>Inovačná únia</a:t>
            </a:r>
          </a:p>
          <a:p>
            <a:pPr marL="514350" indent="-514350">
              <a:buAutoNum type="arabicPeriod"/>
            </a:pPr>
            <a:r>
              <a:rPr lang="sk-SK" sz="2400" dirty="0" smtClean="0"/>
              <a:t>Mládež v pohybe</a:t>
            </a:r>
          </a:p>
          <a:p>
            <a:pPr>
              <a:buNone/>
            </a:pPr>
            <a:r>
              <a:rPr lang="sk-SK" sz="2400" b="1" u="sng" dirty="0" smtClean="0"/>
              <a:t>Udržateľný rast:</a:t>
            </a:r>
          </a:p>
          <a:p>
            <a:pPr>
              <a:buNone/>
            </a:pPr>
            <a:r>
              <a:rPr lang="sk-SK" sz="2400" dirty="0" smtClean="0"/>
              <a:t>4. Európa efektívne využívajúca zdroje</a:t>
            </a:r>
          </a:p>
          <a:p>
            <a:pPr>
              <a:buNone/>
            </a:pPr>
            <a:r>
              <a:rPr lang="sk-SK" sz="2400" dirty="0" smtClean="0"/>
              <a:t>5. Priemyselná politika pre globalizáciu</a:t>
            </a:r>
          </a:p>
          <a:p>
            <a:pPr>
              <a:buNone/>
            </a:pPr>
            <a:r>
              <a:rPr lang="sk-SK" sz="2400" b="1" u="sng" dirty="0" err="1" smtClean="0"/>
              <a:t>Inkluzívny</a:t>
            </a:r>
            <a:r>
              <a:rPr lang="sk-SK" sz="2400" b="1" u="sng" dirty="0" smtClean="0"/>
              <a:t> rast:</a:t>
            </a:r>
          </a:p>
          <a:p>
            <a:pPr>
              <a:buNone/>
            </a:pPr>
            <a:r>
              <a:rPr lang="sk-SK" sz="2400" dirty="0" smtClean="0"/>
              <a:t>6. Agenda pre nové zručnosti a pracovné miesta</a:t>
            </a:r>
          </a:p>
          <a:p>
            <a:pPr>
              <a:buNone/>
            </a:pPr>
            <a:r>
              <a:rPr lang="sk-SK" sz="2400" dirty="0" smtClean="0"/>
              <a:t>7. Európska platforma proti chudobe</a:t>
            </a:r>
            <a:endParaRPr lang="sk-SK" sz="24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Digitálna agenda 2020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k-SK" sz="2400" dirty="0" smtClean="0"/>
              <a:t>Vytvorenie jednotného digitálneho trhu,</a:t>
            </a:r>
          </a:p>
          <a:p>
            <a:pPr marL="514350" indent="-514350">
              <a:buAutoNum type="arabicPeriod"/>
            </a:pPr>
            <a:r>
              <a:rPr lang="sk-SK" sz="2400" dirty="0" smtClean="0"/>
              <a:t>Zlepšenie podmienok </a:t>
            </a:r>
            <a:r>
              <a:rPr lang="sk-SK" sz="2400" dirty="0" err="1" smtClean="0"/>
              <a:t>interoperability</a:t>
            </a:r>
            <a:r>
              <a:rPr lang="sk-SK" sz="2400" dirty="0" smtClean="0"/>
              <a:t> medzi IKT a službami,</a:t>
            </a:r>
          </a:p>
          <a:p>
            <a:pPr marL="514350" indent="-514350">
              <a:buAutoNum type="arabicPeriod"/>
            </a:pPr>
            <a:r>
              <a:rPr lang="sk-SK" sz="2400" dirty="0" smtClean="0"/>
              <a:t>Posilnenie dôvery a bezpečnosti v Internet,</a:t>
            </a:r>
          </a:p>
          <a:p>
            <a:pPr marL="514350" indent="-514350">
              <a:buAutoNum type="arabicPeriod"/>
            </a:pPr>
            <a:r>
              <a:rPr lang="sk-SK" sz="2400" dirty="0" smtClean="0"/>
              <a:t>Poskytnutie rýchlejšieho Internetu,</a:t>
            </a:r>
          </a:p>
          <a:p>
            <a:pPr marL="514350" indent="-514350">
              <a:buAutoNum type="arabicPeriod"/>
            </a:pPr>
            <a:r>
              <a:rPr lang="sk-SK" sz="2400" dirty="0" smtClean="0"/>
              <a:t>Podpora investícií do výskumu a vývoja,</a:t>
            </a:r>
          </a:p>
          <a:p>
            <a:pPr marL="514350" indent="-514350">
              <a:buAutoNum type="arabicPeriod"/>
            </a:pPr>
            <a:r>
              <a:rPr lang="sk-SK" sz="2400" dirty="0" smtClean="0"/>
              <a:t>Zlepšenie digitálnej gramotnosti,</a:t>
            </a:r>
          </a:p>
          <a:p>
            <a:pPr marL="514350" indent="-514350">
              <a:buAutoNum type="arabicPeriod"/>
            </a:pPr>
            <a:r>
              <a:rPr lang="sk-SK" sz="2400" dirty="0" smtClean="0"/>
              <a:t>Využitie IKT na vyriešenie sociálnych problémov.  </a:t>
            </a:r>
          </a:p>
          <a:p>
            <a:pPr marL="514350" indent="-514350">
              <a:buNone/>
            </a:pPr>
            <a:endParaRPr lang="sk-SK" sz="2400" dirty="0" smtClean="0"/>
          </a:p>
          <a:p>
            <a:pPr marL="514350" indent="-514350">
              <a:buNone/>
            </a:pPr>
            <a:r>
              <a:rPr lang="sk-SK" sz="2400" dirty="0" smtClean="0">
                <a:solidFill>
                  <a:srgbClr val="FF0000"/>
                </a:solidFill>
              </a:rPr>
              <a:t>(máj 2010; cca.100 aktivít, 31 legislatívnych noriem)</a:t>
            </a:r>
            <a:endParaRPr lang="sk-SK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DA EU 2020 – vybrané ciele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>
                <a:solidFill>
                  <a:schemeClr val="accent2">
                    <a:lumMod val="75000"/>
                  </a:schemeClr>
                </a:solidFill>
              </a:rPr>
              <a:t>Do roku 2020 každý bude mať prístup k </a:t>
            </a:r>
            <a:r>
              <a:rPr lang="sk-SK" sz="2400" dirty="0" smtClean="0">
                <a:solidFill>
                  <a:schemeClr val="accent2">
                    <a:lumMod val="75000"/>
                  </a:schemeClr>
                </a:solidFill>
              </a:rPr>
              <a:t>Internetu 30 Mbit/sek a 50 % domácností 100 Mbit/sek,</a:t>
            </a:r>
          </a:p>
          <a:p>
            <a:r>
              <a:rPr lang="sk-SK" sz="2400" dirty="0" smtClean="0"/>
              <a:t>Smernica o opakovanom použití informácií verejného sektora (PSI),</a:t>
            </a:r>
          </a:p>
          <a:p>
            <a:r>
              <a:rPr lang="pl-PL" sz="2400" dirty="0" smtClean="0">
                <a:solidFill>
                  <a:srgbClr val="FF0000"/>
                </a:solidFill>
              </a:rPr>
              <a:t>50 % obyvateľstva by malo do roku 2015 </a:t>
            </a:r>
            <a:r>
              <a:rPr lang="sk-SK" sz="2400" dirty="0" smtClean="0">
                <a:solidFill>
                  <a:srgbClr val="FF0000"/>
                </a:solidFill>
              </a:rPr>
              <a:t>nakupovať cez Internet a 20 % cezhranične,</a:t>
            </a:r>
          </a:p>
          <a:p>
            <a:r>
              <a:rPr lang="pl-PL" sz="2400" dirty="0" smtClean="0"/>
              <a:t>Rozdiel medzi cenami za roaming a </a:t>
            </a:r>
            <a:r>
              <a:rPr lang="sk-SK" sz="2400" dirty="0" smtClean="0"/>
              <a:t>národnými hovormi by sa mal rovnať nule do roku 2015,</a:t>
            </a:r>
          </a:p>
          <a:p>
            <a:r>
              <a:rPr lang="pl-PL" sz="2400" dirty="0" smtClean="0">
                <a:solidFill>
                  <a:srgbClr val="00B050"/>
                </a:solidFill>
              </a:rPr>
              <a:t>Sociálne výzvy - Do roku 2011 dohodnúť sa na spoločnom </a:t>
            </a:r>
            <a:r>
              <a:rPr lang="sk-SK" sz="2400" dirty="0" smtClean="0">
                <a:solidFill>
                  <a:srgbClr val="00B050"/>
                </a:solidFill>
              </a:rPr>
              <a:t>zozname kľúčových cezhraničných </a:t>
            </a:r>
            <a:r>
              <a:rPr lang="pl-PL" sz="2400" dirty="0" smtClean="0">
                <a:solidFill>
                  <a:srgbClr val="00B050"/>
                </a:solidFill>
              </a:rPr>
              <a:t>verejných služieb a do roku 2015 ich </a:t>
            </a:r>
            <a:r>
              <a:rPr lang="sk-SK" sz="2400" dirty="0" smtClean="0">
                <a:solidFill>
                  <a:srgbClr val="00B050"/>
                </a:solidFill>
              </a:rPr>
              <a:t>sprístupniť on-line.</a:t>
            </a:r>
            <a:endParaRPr lang="sk-SK" sz="2400" dirty="0">
              <a:solidFill>
                <a:srgbClr val="00B050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Konferencia APÚMS, 19.október 2012, Podbanské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3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0000FF"/>
      </a:hlink>
      <a:folHlink>
        <a:srgbClr val="FFFF99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0000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2038</TotalTime>
  <Words>916</Words>
  <Application>Microsoft Office PowerPoint</Application>
  <PresentationFormat>Prezentácia na obrazovke (4:3)</PresentationFormat>
  <Paragraphs>137</Paragraphs>
  <Slides>17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18" baseType="lpstr">
      <vt:lpstr>Výchozí návrh</vt:lpstr>
      <vt:lpstr>Digitálna agenda pre Európu Príprava SR na programovacie obdobie EÚ 2014 - 2020   </vt:lpstr>
      <vt:lpstr>Partnerstvá pre prosperitu</vt:lpstr>
      <vt:lpstr>Pozícia PPP</vt:lpstr>
      <vt:lpstr>Plán PPP 2012:</vt:lpstr>
      <vt:lpstr>Digitálna agenda pre Európu  v podmienkach SR</vt:lpstr>
      <vt:lpstr>Agenda EUROPA 2020</vt:lpstr>
      <vt:lpstr>EU 2020 - iniciatívy</vt:lpstr>
      <vt:lpstr>Digitálna agenda 2020</vt:lpstr>
      <vt:lpstr>DA EU 2020 – vybrané ciele</vt:lpstr>
      <vt:lpstr>DA EU 2020 - infos</vt:lpstr>
      <vt:lpstr>2014 – 2020 (tematické ciele)</vt:lpstr>
      <vt:lpstr>Návrhy CKO na MDVaRR SR</vt:lpstr>
      <vt:lpstr>Diskusie</vt:lpstr>
      <vt:lpstr>Aktuálne – stav procesov</vt:lpstr>
      <vt:lpstr>Aktuálny stav OPIS</vt:lpstr>
      <vt:lpstr>Z uznesenia Rady ZMOS: 20.6.212 v Bratislave; žiada, aby:</vt:lpstr>
      <vt:lpstr>Partnerships for Prosperity Partnerships for an Information Society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Sendy</dc:creator>
  <cp:lastModifiedBy>Milan</cp:lastModifiedBy>
  <cp:revision>213</cp:revision>
  <cp:lastPrinted>1601-01-01T00:00:00Z</cp:lastPrinted>
  <dcterms:created xsi:type="dcterms:W3CDTF">1601-01-01T00:00:00Z</dcterms:created>
  <dcterms:modified xsi:type="dcterms:W3CDTF">2012-10-18T10:17:33Z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